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59F11-E25D-4579-A60F-4A03A046E907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9BB00-C4CE-4A42-A624-BA65D65AC4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4305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DBDE40-73EF-406A-8458-876605866560}" type="slidenum">
              <a:rPr lang="fr-FR" altLang="fr-FR"/>
              <a:pPr/>
              <a:t>5</a:t>
            </a:fld>
            <a:endParaRPr lang="fr-FR" altLang="fr-FR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877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56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66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46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61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67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6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32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4397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5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78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57777-F475-4262-B866-57703F840ED0}" type="datetimeFigureOut">
              <a:rPr lang="fr-FR" smtClean="0"/>
              <a:t>31/08/2015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238E0-B32D-4D70-9F98-EC8E55874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15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youtube.com/watch?v=vqbdbigU900" TargetMode="External"/><Relationship Id="rId5" Type="http://schemas.openxmlformats.org/officeDocument/2006/relationships/image" Target="../media/image1.png"/><Relationship Id="rId4" Type="http://schemas.openxmlformats.org/officeDocument/2006/relationships/hyperlink" Target="Production%20d&#8217;&#233;lectricit&#233;.pptx#-1,2,Comment est produite l&#8217;&#233;lectricit&#233;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youtube.com/watch?v=lP7e06i6Bu8&amp;hd=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watch?v=1CksipGzids&amp;hd=1" TargetMode="External"/><Relationship Id="rId5" Type="http://schemas.openxmlformats.org/officeDocument/2006/relationships/hyperlink" Target="https://www.youtube.com/watch?v=4QBG0imKjCI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Production%20d&#8217;&#233;lectricit&#233;.pptx#-1,2,Comment est produite l&#8217;&#233;lectricit&#233;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481912" y="1052736"/>
            <a:ext cx="8229600" cy="1143000"/>
          </a:xfrm>
        </p:spPr>
        <p:txBody>
          <a:bodyPr/>
          <a:lstStyle/>
          <a:p>
            <a:r>
              <a:rPr lang="fr-FR" dirty="0" smtClean="0"/>
              <a:t>Centrale Hydraulique</a:t>
            </a:r>
            <a:endParaRPr lang="fr-FR" dirty="0"/>
          </a:p>
        </p:txBody>
      </p:sp>
      <p:sp>
        <p:nvSpPr>
          <p:cNvPr id="6" name="Bouton d’action : Suivant 5">
            <a:hlinkClick r:id="" action="ppaction://hlinkshowjump?jump=nextslide" highlightClick="1"/>
          </p:cNvPr>
          <p:cNvSpPr/>
          <p:nvPr/>
        </p:nvSpPr>
        <p:spPr>
          <a:xfrm>
            <a:off x="8100432" y="6381328"/>
            <a:ext cx="360000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outon d'action : Retour 6">
            <a:hlinkClick r:id="rId4" action="ppaction://hlinkpres?slideindex=2&amp;slidetitle=Comment est produite l’électricité" highlightClick="1"/>
          </p:cNvPr>
          <p:cNvSpPr/>
          <p:nvPr/>
        </p:nvSpPr>
        <p:spPr>
          <a:xfrm>
            <a:off x="8604448" y="6381328"/>
            <a:ext cx="360000" cy="36004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Voyage au coeur des énergies - Le fonctionnement d'une centrale hydraulique 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sp>
        <p:nvSpPr>
          <p:cNvPr id="8" name="Bouton d'action : Vidéo 7">
            <a:hlinkClick r:id="rId6" highlightClick="1"/>
          </p:cNvPr>
          <p:cNvSpPr/>
          <p:nvPr/>
        </p:nvSpPr>
        <p:spPr>
          <a:xfrm>
            <a:off x="3491880" y="3068960"/>
            <a:ext cx="432048" cy="576064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608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1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16632"/>
            <a:ext cx="885698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/>
              <a:t>Les centrales hydrauliques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L'</a:t>
            </a:r>
            <a:r>
              <a:rPr lang="fr-FR" b="1" dirty="0" smtClean="0"/>
              <a:t>énergie </a:t>
            </a:r>
            <a:r>
              <a:rPr lang="fr-FR" b="1" dirty="0"/>
              <a:t>hydraulique </a:t>
            </a:r>
            <a:r>
              <a:rPr lang="fr-FR" dirty="0"/>
              <a:t>est l'énergie fournie par le </a:t>
            </a:r>
            <a:r>
              <a:rPr lang="fr-FR" b="1" dirty="0"/>
              <a:t>mouvement de </a:t>
            </a:r>
            <a:r>
              <a:rPr lang="fr-FR" b="1" dirty="0" smtClean="0"/>
              <a:t>l'eau</a:t>
            </a:r>
            <a:r>
              <a:rPr lang="fr-FR" dirty="0" smtClean="0"/>
              <a:t>, sous </a:t>
            </a:r>
            <a:r>
              <a:rPr lang="fr-FR" dirty="0"/>
              <a:t>toutes ses formes : chute, cours d'eau, marée</a:t>
            </a:r>
            <a:r>
              <a:rPr lang="fr-FR" dirty="0" smtClean="0"/>
              <a:t>.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Ce mouvement peut être utilisé directement, par exemple avec un </a:t>
            </a:r>
            <a:r>
              <a:rPr lang="fr-FR" dirty="0" smtClean="0"/>
              <a:t>moulin à </a:t>
            </a:r>
            <a:r>
              <a:rPr lang="fr-FR" dirty="0"/>
              <a:t>eau, ou plus couramment être </a:t>
            </a:r>
            <a:r>
              <a:rPr lang="fr-FR" b="1" dirty="0"/>
              <a:t>converti</a:t>
            </a:r>
            <a:r>
              <a:rPr lang="fr-FR" dirty="0"/>
              <a:t>, par exemple en </a:t>
            </a:r>
            <a:r>
              <a:rPr lang="fr-FR" b="1" dirty="0"/>
              <a:t>énergie </a:t>
            </a:r>
            <a:r>
              <a:rPr lang="fr-FR" b="1" dirty="0" smtClean="0"/>
              <a:t>électrique </a:t>
            </a:r>
            <a:r>
              <a:rPr lang="fr-FR" dirty="0" smtClean="0"/>
              <a:t>dans </a:t>
            </a:r>
            <a:r>
              <a:rPr lang="fr-FR" dirty="0"/>
              <a:t>une </a:t>
            </a:r>
            <a:r>
              <a:rPr lang="fr-FR" b="1" dirty="0"/>
              <a:t>centrale hydroélectrique</a:t>
            </a:r>
            <a:r>
              <a:rPr lang="fr-FR" dirty="0" smtClean="0"/>
              <a:t>.</a:t>
            </a:r>
            <a:r>
              <a:rPr lang="fr-FR" dirty="0"/>
              <a:t> 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sz="1200" dirty="0" smtClean="0"/>
              <a:t>	       Barrage </a:t>
            </a:r>
            <a:r>
              <a:rPr lang="fr-FR" sz="1200" dirty="0"/>
              <a:t>et retenue de </a:t>
            </a:r>
            <a:r>
              <a:rPr lang="fr-FR" sz="1200" dirty="0" err="1"/>
              <a:t>Roselend</a:t>
            </a:r>
            <a:endParaRPr lang="fr-FR" sz="1200" dirty="0"/>
          </a:p>
          <a:p>
            <a:r>
              <a:rPr lang="fr-FR" sz="1200" dirty="0" smtClean="0"/>
              <a:t>                                 (</a:t>
            </a:r>
            <a:r>
              <a:rPr lang="fr-FR" sz="1200" dirty="0"/>
              <a:t>Savoie</a:t>
            </a:r>
            <a:r>
              <a:rPr lang="fr-FR" sz="1200" dirty="0" smtClean="0"/>
              <a:t>)    			                Centrale </a:t>
            </a:r>
            <a:r>
              <a:rPr lang="fr-FR" sz="1200" dirty="0"/>
              <a:t>hydraulique d’</a:t>
            </a:r>
            <a:r>
              <a:rPr lang="fr-FR" sz="1200" dirty="0" err="1"/>
              <a:t>Iffezheim</a:t>
            </a:r>
            <a:r>
              <a:rPr lang="fr-FR" sz="1200" dirty="0"/>
              <a:t> sur le </a:t>
            </a:r>
            <a:r>
              <a:rPr lang="fr-FR" sz="1200" dirty="0" smtClean="0"/>
              <a:t>Rhin (Alsace</a:t>
            </a:r>
            <a:r>
              <a:rPr lang="fr-FR" sz="1200" dirty="0"/>
              <a:t>)</a:t>
            </a:r>
          </a:p>
          <a:p>
            <a:endParaRPr lang="fr-F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96952"/>
            <a:ext cx="1891453" cy="2843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604" y="2996952"/>
            <a:ext cx="4460935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3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344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8" y="3429000"/>
            <a:ext cx="9172576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25257" y="5715"/>
            <a:ext cx="62839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800" dirty="0"/>
              <a:t>Les </a:t>
            </a:r>
            <a:r>
              <a:rPr lang="fr-FR" sz="4800" dirty="0" smtClean="0"/>
              <a:t>principaux barrages</a:t>
            </a:r>
            <a:endParaRPr lang="fr-FR" sz="4800" dirty="0"/>
          </a:p>
        </p:txBody>
      </p:sp>
      <p:sp>
        <p:nvSpPr>
          <p:cNvPr id="3" name="ZoneTexte 2"/>
          <p:cNvSpPr txBox="1"/>
          <p:nvPr/>
        </p:nvSpPr>
        <p:spPr>
          <a:xfrm>
            <a:off x="503548" y="306896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Barrage </a:t>
            </a:r>
            <a:r>
              <a:rPr lang="fr-FR" b="1" dirty="0" smtClean="0"/>
              <a:t>poids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07504" y="5727977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</a:t>
            </a:r>
            <a:r>
              <a:rPr lang="fr-FR" dirty="0" smtClean="0"/>
              <a:t>e </a:t>
            </a:r>
            <a:r>
              <a:rPr lang="fr-FR" dirty="0"/>
              <a:t>barrage amont </a:t>
            </a:r>
            <a:r>
              <a:rPr lang="fr-FR" dirty="0" smtClean="0"/>
              <a:t>d’Aussois en Savoie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684787" y="306896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Barrage </a:t>
            </a:r>
            <a:r>
              <a:rPr lang="fr-FR" b="1" dirty="0" smtClean="0"/>
              <a:t>voute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111694" y="5727977"/>
            <a:ext cx="27303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</a:t>
            </a:r>
            <a:r>
              <a:rPr lang="fr-FR" dirty="0" smtClean="0"/>
              <a:t>e</a:t>
            </a:r>
            <a:r>
              <a:rPr lang="fr-FR" dirty="0"/>
              <a:t> </a:t>
            </a:r>
            <a:r>
              <a:rPr lang="fr-FR" dirty="0" smtClean="0"/>
              <a:t>barrage de Monteynard </a:t>
            </a:r>
          </a:p>
          <a:p>
            <a:r>
              <a:rPr lang="fr-FR" dirty="0" smtClean="0"/>
              <a:t>en Isère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462443" y="3068960"/>
            <a:ext cx="262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Barrage </a:t>
            </a:r>
            <a:r>
              <a:rPr lang="fr-FR" b="1" dirty="0" smtClean="0"/>
              <a:t>contreforts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6444208" y="5727977"/>
            <a:ext cx="26642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Le barrage Daniel-Johnson</a:t>
            </a:r>
          </a:p>
          <a:p>
            <a:r>
              <a:rPr lang="fr-FR" dirty="0" smtClean="0"/>
              <a:t> au Québec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392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970" y="5715"/>
            <a:ext cx="77765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800" dirty="0"/>
              <a:t>Les </a:t>
            </a:r>
            <a:r>
              <a:rPr lang="fr-FR" sz="4800" dirty="0" smtClean="0"/>
              <a:t>différents types de turbine</a:t>
            </a:r>
            <a:endParaRPr lang="fr-FR" sz="4800" dirty="0"/>
          </a:p>
        </p:txBody>
      </p:sp>
      <p:sp>
        <p:nvSpPr>
          <p:cNvPr id="4" name="ZoneTexte 3"/>
          <p:cNvSpPr txBox="1"/>
          <p:nvPr/>
        </p:nvSpPr>
        <p:spPr>
          <a:xfrm>
            <a:off x="3064024" y="1126485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turbines </a:t>
            </a:r>
            <a:r>
              <a:rPr lang="fr-FR" dirty="0" smtClean="0">
                <a:hlinkClick r:id="rId2"/>
              </a:rPr>
              <a:t>PELTON</a:t>
            </a:r>
            <a:r>
              <a:rPr lang="fr-FR" dirty="0" smtClean="0"/>
              <a:t> </a:t>
            </a:r>
            <a:r>
              <a:rPr lang="fr-FR" dirty="0"/>
              <a:t>pour les centrales hautes</a:t>
            </a:r>
          </a:p>
          <a:p>
            <a:r>
              <a:rPr lang="fr-FR" dirty="0"/>
              <a:t>chutes : hauteur de chute supérieur a </a:t>
            </a:r>
            <a:r>
              <a:rPr lang="fr-FR" dirty="0" smtClean="0"/>
              <a:t>200m.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242887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22" y="4653136"/>
            <a:ext cx="17621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3064024" y="3140968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turbines </a:t>
            </a:r>
            <a:r>
              <a:rPr lang="fr-FR" dirty="0" smtClean="0">
                <a:hlinkClick r:id="rId5"/>
              </a:rPr>
              <a:t>FRANCIS</a:t>
            </a:r>
            <a:r>
              <a:rPr lang="fr-FR" dirty="0" smtClean="0"/>
              <a:t> </a:t>
            </a:r>
            <a:r>
              <a:rPr lang="fr-FR" dirty="0"/>
              <a:t>pour les centrales moyennes</a:t>
            </a:r>
          </a:p>
          <a:p>
            <a:r>
              <a:rPr lang="fr-FR" dirty="0"/>
              <a:t>chutes : hauteur de chute comprise entre 30m et</a:t>
            </a:r>
          </a:p>
          <a:p>
            <a:r>
              <a:rPr lang="fr-FR" dirty="0"/>
              <a:t>200m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064024" y="5229200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turbines </a:t>
            </a:r>
            <a:r>
              <a:rPr lang="fr-FR" dirty="0" smtClean="0">
                <a:hlinkClick r:id="rId6"/>
              </a:rPr>
              <a:t>KAPLAN</a:t>
            </a:r>
            <a:r>
              <a:rPr lang="fr-FR" dirty="0" smtClean="0"/>
              <a:t> </a:t>
            </a:r>
            <a:r>
              <a:rPr lang="fr-FR" dirty="0"/>
              <a:t>pour les centrales au fil de</a:t>
            </a:r>
          </a:p>
          <a:p>
            <a:r>
              <a:rPr lang="fr-FR" dirty="0"/>
              <a:t>l’eau : hauteur de chute inférieure à 30m.</a:t>
            </a:r>
          </a:p>
        </p:txBody>
      </p:sp>
    </p:spTree>
    <p:extLst>
      <p:ext uri="{BB962C8B-B14F-4D97-AF65-F5344CB8AC3E}">
        <p14:creationId xmlns:p14="http://schemas.microsoft.com/office/powerpoint/2010/main" val="24953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H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5761038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0"/>
            <a:ext cx="13033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 i="1">
                <a:solidFill>
                  <a:schemeClr val="bg2"/>
                </a:solidFill>
                <a:latin typeface="Tahoma" pitchFamily="34" charset="0"/>
              </a:rPr>
              <a:t>Documents  EDF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6934200" y="1981200"/>
            <a:ext cx="19970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000">
                <a:solidFill>
                  <a:schemeClr val="bg2"/>
                </a:solidFill>
                <a:latin typeface="Tahoma" pitchFamily="34" charset="0"/>
              </a:rPr>
              <a:t>Le mont Cenis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6934200" y="3581400"/>
            <a:ext cx="19970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000">
                <a:solidFill>
                  <a:schemeClr val="bg2"/>
                </a:solidFill>
                <a:latin typeface="Tahoma" pitchFamily="34" charset="0"/>
              </a:rPr>
              <a:t>Barrage de Serre Ponçon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6934200" y="5181600"/>
            <a:ext cx="19970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000">
                <a:solidFill>
                  <a:schemeClr val="bg2"/>
                </a:solidFill>
                <a:latin typeface="Tahoma" pitchFamily="34" charset="0"/>
              </a:rPr>
              <a:t>Usine de Rhinau</a:t>
            </a:r>
          </a:p>
        </p:txBody>
      </p:sp>
      <p:pic>
        <p:nvPicPr>
          <p:cNvPr id="8203" name="Picture 11" descr="barrage mont cenis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85800"/>
            <a:ext cx="1981200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serre poncon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0"/>
            <a:ext cx="1981200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5" name="Picture 13" descr="basse chute Rhinau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86200"/>
            <a:ext cx="1981200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827584" y="6356176"/>
            <a:ext cx="789622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dirty="0">
                <a:solidFill>
                  <a:srgbClr val="FF0000"/>
                </a:solidFill>
              </a:rPr>
              <a:t>	                     Pm = </a:t>
            </a:r>
            <a:r>
              <a:rPr lang="fr-FR" altLang="fr-FR" dirty="0" err="1">
                <a:solidFill>
                  <a:srgbClr val="FF0000"/>
                </a:solidFill>
              </a:rPr>
              <a:t>g.h.Q</a:t>
            </a:r>
            <a:r>
              <a:rPr lang="fr-FR" altLang="fr-FR" dirty="0">
                <a:solidFill>
                  <a:srgbClr val="FF0000"/>
                </a:solidFill>
              </a:rPr>
              <a:t>    </a:t>
            </a:r>
            <a:r>
              <a:rPr lang="fr-FR" altLang="fr-FR" dirty="0" smtClean="0">
                <a:solidFill>
                  <a:srgbClr val="FF0000"/>
                </a:solidFill>
              </a:rPr>
              <a:t>          </a:t>
            </a:r>
            <a:r>
              <a:rPr lang="fr-FR" altLang="fr-FR" dirty="0" err="1" smtClean="0">
                <a:solidFill>
                  <a:srgbClr val="FF0000"/>
                </a:solidFill>
              </a:rPr>
              <a:t>Pe</a:t>
            </a:r>
            <a:r>
              <a:rPr lang="fr-FR" altLang="fr-FR" dirty="0" smtClean="0">
                <a:solidFill>
                  <a:srgbClr val="FF0000"/>
                </a:solidFill>
              </a:rPr>
              <a:t> </a:t>
            </a:r>
            <a:r>
              <a:rPr lang="fr-FR" altLang="fr-FR" dirty="0">
                <a:solidFill>
                  <a:srgbClr val="FF0000"/>
                </a:solidFill>
              </a:rPr>
              <a:t>= </a:t>
            </a:r>
            <a:r>
              <a:rPr lang="fr-FR" altLang="fr-FR" dirty="0" err="1">
                <a:solidFill>
                  <a:srgbClr val="FF0000"/>
                </a:solidFill>
              </a:rPr>
              <a:t>g.h.Q.rendement</a:t>
            </a:r>
            <a:endParaRPr lang="fr-FR" altLang="fr-FR" dirty="0">
              <a:solidFill>
                <a:srgbClr val="FF0000"/>
              </a:solidFill>
            </a:endParaRPr>
          </a:p>
        </p:txBody>
      </p:sp>
      <p:grpSp>
        <p:nvGrpSpPr>
          <p:cNvPr id="8219" name="Group 27"/>
          <p:cNvGrpSpPr>
            <a:grpSpLocks/>
          </p:cNvGrpSpPr>
          <p:nvPr/>
        </p:nvGrpSpPr>
        <p:grpSpPr bwMode="auto">
          <a:xfrm>
            <a:off x="5045075" y="1916113"/>
            <a:ext cx="1092200" cy="3349625"/>
            <a:chOff x="3178" y="1207"/>
            <a:chExt cx="688" cy="2110"/>
          </a:xfrm>
        </p:grpSpPr>
        <p:sp>
          <p:nvSpPr>
            <p:cNvPr id="8213" name="Line 21"/>
            <p:cNvSpPr>
              <a:spLocks noChangeShapeType="1"/>
            </p:cNvSpPr>
            <p:nvPr/>
          </p:nvSpPr>
          <p:spPr bwMode="auto">
            <a:xfrm>
              <a:off x="3264" y="1344"/>
              <a:ext cx="192" cy="0"/>
            </a:xfrm>
            <a:prstGeom prst="line">
              <a:avLst/>
            </a:prstGeom>
            <a:noFill/>
            <a:ln w="28575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14" name="Line 22"/>
            <p:cNvSpPr>
              <a:spLocks noChangeShapeType="1"/>
            </p:cNvSpPr>
            <p:nvPr/>
          </p:nvSpPr>
          <p:spPr bwMode="auto">
            <a:xfrm>
              <a:off x="3232" y="2321"/>
              <a:ext cx="288" cy="0"/>
            </a:xfrm>
            <a:prstGeom prst="line">
              <a:avLst/>
            </a:prstGeom>
            <a:noFill/>
            <a:ln w="28575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15" name="Line 23"/>
            <p:cNvSpPr>
              <a:spLocks noChangeShapeType="1"/>
            </p:cNvSpPr>
            <p:nvPr/>
          </p:nvSpPr>
          <p:spPr bwMode="auto">
            <a:xfrm>
              <a:off x="3178" y="3309"/>
              <a:ext cx="368" cy="8"/>
            </a:xfrm>
            <a:prstGeom prst="line">
              <a:avLst/>
            </a:prstGeom>
            <a:noFill/>
            <a:ln w="28575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16" name="Line 24"/>
            <p:cNvSpPr>
              <a:spLocks noChangeShapeType="1"/>
            </p:cNvSpPr>
            <p:nvPr/>
          </p:nvSpPr>
          <p:spPr bwMode="auto">
            <a:xfrm flipV="1">
              <a:off x="3495" y="1207"/>
              <a:ext cx="348" cy="190"/>
            </a:xfrm>
            <a:prstGeom prst="line">
              <a:avLst/>
            </a:prstGeom>
            <a:noFill/>
            <a:ln w="12700" cap="sq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17" name="Line 25"/>
            <p:cNvSpPr>
              <a:spLocks noChangeShapeType="1"/>
            </p:cNvSpPr>
            <p:nvPr/>
          </p:nvSpPr>
          <p:spPr bwMode="auto">
            <a:xfrm flipV="1">
              <a:off x="3393" y="1278"/>
              <a:ext cx="450" cy="1010"/>
            </a:xfrm>
            <a:prstGeom prst="line">
              <a:avLst/>
            </a:prstGeom>
            <a:noFill/>
            <a:ln w="12700" cap="sq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18" name="Line 26"/>
            <p:cNvSpPr>
              <a:spLocks noChangeShapeType="1"/>
            </p:cNvSpPr>
            <p:nvPr/>
          </p:nvSpPr>
          <p:spPr bwMode="auto">
            <a:xfrm flipV="1">
              <a:off x="3511" y="1381"/>
              <a:ext cx="355" cy="1838"/>
            </a:xfrm>
            <a:prstGeom prst="line">
              <a:avLst/>
            </a:prstGeom>
            <a:noFill/>
            <a:ln w="12700" cap="sq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22" name="Text Box 30"/>
          <p:cNvSpPr txBox="1">
            <a:spLocks noChangeArrowheads="1"/>
          </p:cNvSpPr>
          <p:nvPr/>
        </p:nvSpPr>
        <p:spPr bwMode="auto">
          <a:xfrm>
            <a:off x="938213" y="2566988"/>
            <a:ext cx="135731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/>
              <a:t>Pp= h</a:t>
            </a:r>
            <a:r>
              <a:rPr lang="fr-FR" altLang="fr-FR"/>
              <a:t>.</a:t>
            </a:r>
            <a:r>
              <a:rPr lang="fr-FR" altLang="fr-FR" b="1"/>
              <a:t>Q</a:t>
            </a:r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942975" y="4129088"/>
            <a:ext cx="131445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/>
              <a:t>Pp=h.Q</a:t>
            </a:r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1162050" y="5867980"/>
            <a:ext cx="135731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b="1"/>
              <a:t>Pp=h.Q</a:t>
            </a:r>
          </a:p>
        </p:txBody>
      </p:sp>
      <p:sp>
        <p:nvSpPr>
          <p:cNvPr id="8225" name="Line 33"/>
          <p:cNvSpPr>
            <a:spLocks noChangeShapeType="1"/>
          </p:cNvSpPr>
          <p:nvPr/>
        </p:nvSpPr>
        <p:spPr bwMode="auto">
          <a:xfrm>
            <a:off x="2684463" y="6223000"/>
            <a:ext cx="0" cy="407988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226" name="Line 34"/>
          <p:cNvSpPr>
            <a:spLocks noChangeShapeType="1"/>
          </p:cNvSpPr>
          <p:nvPr/>
        </p:nvSpPr>
        <p:spPr bwMode="auto">
          <a:xfrm>
            <a:off x="4470400" y="6176963"/>
            <a:ext cx="0" cy="407987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227" name="Line 35"/>
          <p:cNvSpPr>
            <a:spLocks noChangeShapeType="1"/>
          </p:cNvSpPr>
          <p:nvPr/>
        </p:nvSpPr>
        <p:spPr bwMode="auto">
          <a:xfrm>
            <a:off x="908050" y="6140450"/>
            <a:ext cx="0" cy="407988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7086600" y="2000349"/>
            <a:ext cx="19970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000" dirty="0">
                <a:latin typeface="Tahoma" pitchFamily="34" charset="0"/>
              </a:rPr>
              <a:t>Le mont Cenis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7086600" y="3600549"/>
            <a:ext cx="19970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000">
                <a:latin typeface="Tahoma" pitchFamily="34" charset="0"/>
              </a:rPr>
              <a:t>Barrage de Serre Ponçon</a:t>
            </a: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7086600" y="5200749"/>
            <a:ext cx="19970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000">
                <a:latin typeface="Tahoma" pitchFamily="34" charset="0"/>
              </a:rPr>
              <a:t>Usine de Rhinau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6133678" y="137319"/>
            <a:ext cx="2971800" cy="4479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dirty="0">
                <a:solidFill>
                  <a:srgbClr val="FF0000"/>
                </a:solidFill>
              </a:rPr>
              <a:t>Fréquence du réseau 50hz</a:t>
            </a:r>
          </a:p>
          <a:p>
            <a:pPr>
              <a:spcBef>
                <a:spcPct val="50000"/>
              </a:spcBef>
            </a:pPr>
            <a:r>
              <a:rPr lang="fr-FR" altLang="fr-FR" dirty="0">
                <a:solidFill>
                  <a:srgbClr val="FF0000"/>
                </a:solidFill>
              </a:rPr>
              <a:t>Il faut adapter le nombre de pôles de l’alternateur et réguler la vitesse de rotation </a:t>
            </a:r>
          </a:p>
          <a:p>
            <a:pPr algn="ctr">
              <a:spcBef>
                <a:spcPct val="50000"/>
              </a:spcBef>
            </a:pPr>
            <a:r>
              <a:rPr lang="fr-FR" altLang="fr-FR" dirty="0">
                <a:solidFill>
                  <a:srgbClr val="FF0000"/>
                </a:solidFill>
              </a:rPr>
              <a:t>n=f/p</a:t>
            </a:r>
          </a:p>
          <a:p>
            <a:pPr>
              <a:spcBef>
                <a:spcPct val="50000"/>
              </a:spcBef>
            </a:pPr>
            <a:r>
              <a:rPr lang="fr-FR" altLang="fr-FR" sz="1600" dirty="0">
                <a:solidFill>
                  <a:srgbClr val="FF0000"/>
                </a:solidFill>
              </a:rPr>
              <a:t>n: tr/s</a:t>
            </a:r>
          </a:p>
          <a:p>
            <a:pPr>
              <a:spcBef>
                <a:spcPct val="50000"/>
              </a:spcBef>
            </a:pPr>
            <a:r>
              <a:rPr lang="fr-FR" altLang="fr-FR" sz="1600" dirty="0">
                <a:solidFill>
                  <a:srgbClr val="FF0000"/>
                </a:solidFill>
              </a:rPr>
              <a:t>f :fréquence</a:t>
            </a:r>
          </a:p>
          <a:p>
            <a:pPr>
              <a:spcBef>
                <a:spcPct val="50000"/>
              </a:spcBef>
            </a:pPr>
            <a:r>
              <a:rPr lang="fr-FR" altLang="fr-FR" sz="1600" dirty="0">
                <a:solidFill>
                  <a:srgbClr val="FF0000"/>
                </a:solidFill>
              </a:rPr>
              <a:t>p : nombre de paires de pôles</a:t>
            </a:r>
          </a:p>
          <a:p>
            <a:pPr>
              <a:spcBef>
                <a:spcPct val="50000"/>
              </a:spcBef>
            </a:pPr>
            <a:endParaRPr lang="fr-FR" altLang="fr-FR" sz="1600" dirty="0">
              <a:solidFill>
                <a:srgbClr val="FF0000"/>
              </a:solidFill>
            </a:endParaRP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6645151" y="4560094"/>
            <a:ext cx="2319337" cy="1900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400" dirty="0">
                <a:solidFill>
                  <a:srgbClr val="FF0000"/>
                </a:solidFill>
              </a:rPr>
              <a:t>Pp = m</a:t>
            </a:r>
            <a:r>
              <a:rPr lang="fr-FR" altLang="fr-FR" sz="1400" baseline="30000" dirty="0">
                <a:solidFill>
                  <a:srgbClr val="FF0000"/>
                </a:solidFill>
              </a:rPr>
              <a:t>4</a:t>
            </a:r>
            <a:r>
              <a:rPr lang="fr-FR" altLang="fr-FR" sz="1400" dirty="0">
                <a:solidFill>
                  <a:srgbClr val="FF0000"/>
                </a:solidFill>
              </a:rPr>
              <a:t>/s</a:t>
            </a:r>
          </a:p>
          <a:p>
            <a:pPr>
              <a:spcBef>
                <a:spcPct val="50000"/>
              </a:spcBef>
            </a:pPr>
            <a:r>
              <a:rPr lang="fr-FR" altLang="fr-FR" sz="1400" dirty="0">
                <a:solidFill>
                  <a:srgbClr val="FF0000"/>
                </a:solidFill>
              </a:rPr>
              <a:t>g= gravité 9,81m/s²</a:t>
            </a:r>
          </a:p>
          <a:p>
            <a:pPr>
              <a:spcBef>
                <a:spcPct val="50000"/>
              </a:spcBef>
            </a:pPr>
            <a:r>
              <a:rPr lang="fr-FR" altLang="fr-FR" sz="1400" dirty="0">
                <a:solidFill>
                  <a:srgbClr val="FF0000"/>
                </a:solidFill>
              </a:rPr>
              <a:t>Pm = KW</a:t>
            </a:r>
          </a:p>
          <a:p>
            <a:pPr>
              <a:spcBef>
                <a:spcPct val="50000"/>
              </a:spcBef>
            </a:pPr>
            <a:r>
              <a:rPr lang="fr-FR" altLang="fr-FR" sz="1400" dirty="0" err="1">
                <a:solidFill>
                  <a:srgbClr val="FF0000"/>
                </a:solidFill>
              </a:rPr>
              <a:t>Pe</a:t>
            </a:r>
            <a:r>
              <a:rPr lang="fr-FR" altLang="fr-FR" sz="1400" dirty="0">
                <a:solidFill>
                  <a:srgbClr val="FF0000"/>
                </a:solidFill>
              </a:rPr>
              <a:t>= KW </a:t>
            </a:r>
          </a:p>
          <a:p>
            <a:pPr>
              <a:spcBef>
                <a:spcPct val="50000"/>
              </a:spcBef>
            </a:pPr>
            <a:r>
              <a:rPr lang="fr-FR" altLang="fr-FR" sz="1400" dirty="0">
                <a:solidFill>
                  <a:srgbClr val="FF0000"/>
                </a:solidFill>
              </a:rPr>
              <a:t>h= hauteur en m</a:t>
            </a:r>
          </a:p>
          <a:p>
            <a:pPr>
              <a:spcBef>
                <a:spcPct val="50000"/>
              </a:spcBef>
            </a:pPr>
            <a:r>
              <a:rPr lang="fr-FR" altLang="fr-FR" sz="1400" dirty="0">
                <a:solidFill>
                  <a:srgbClr val="FF0000"/>
                </a:solidFill>
              </a:rPr>
              <a:t> Q= débit m</a:t>
            </a:r>
            <a:r>
              <a:rPr lang="fr-FR" altLang="fr-FR" sz="1400" baseline="30000" dirty="0">
                <a:solidFill>
                  <a:srgbClr val="FF0000"/>
                </a:solidFill>
              </a:rPr>
              <a:t>3</a:t>
            </a:r>
            <a:r>
              <a:rPr lang="fr-FR" altLang="fr-FR" sz="1400" dirty="0">
                <a:solidFill>
                  <a:srgbClr val="FF0000"/>
                </a:solidFill>
              </a:rPr>
              <a:t>/s</a:t>
            </a:r>
          </a:p>
        </p:txBody>
      </p:sp>
    </p:spTree>
    <p:extLst>
      <p:ext uri="{BB962C8B-B14F-4D97-AF65-F5344CB8AC3E}">
        <p14:creationId xmlns:p14="http://schemas.microsoft.com/office/powerpoint/2010/main" val="280971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7" grpId="0" animBg="1" autoUpdateAnimBg="0"/>
      <p:bldP spid="8212" grpId="0" animBg="1"/>
      <p:bldP spid="82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6632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dirty="0"/>
              <a:t>Quelques chiffres:</a:t>
            </a:r>
          </a:p>
          <a:p>
            <a:r>
              <a:rPr lang="fr-FR" dirty="0" smtClean="0"/>
              <a:t>En </a:t>
            </a:r>
            <a:r>
              <a:rPr lang="fr-FR" dirty="0"/>
              <a:t>France métropolitaine, il y a environ 2 250 installations hydroélectriques, de tailles et de puissances très diverses, dont 436 sont exploitées par EDF.</a:t>
            </a:r>
            <a:br>
              <a:rPr lang="fr-FR" dirty="0"/>
            </a:br>
            <a:r>
              <a:rPr lang="fr-FR" dirty="0"/>
              <a:t>Cela représente une puissance installée de 25,4 GW (dont 20 pour EDF, hors </a:t>
            </a:r>
            <a:r>
              <a:rPr lang="fr-FR" dirty="0" err="1"/>
              <a:t>Dom-Tom</a:t>
            </a:r>
            <a:r>
              <a:rPr lang="fr-FR" dirty="0"/>
              <a:t> et Corse).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31" y="2124090"/>
            <a:ext cx="3602032" cy="38098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19263" y="292494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/>
              <a:t>Près de 83 % de la production française</a:t>
            </a:r>
            <a:r>
              <a:rPr lang="fr-FR" dirty="0"/>
              <a:t> d'hydroélectricité est assurée par </a:t>
            </a:r>
            <a:r>
              <a:rPr lang="fr-FR" b="1" dirty="0"/>
              <a:t>4 régions</a:t>
            </a:r>
            <a:r>
              <a:rPr lang="fr-FR" dirty="0"/>
              <a:t> :     </a:t>
            </a:r>
          </a:p>
          <a:p>
            <a:r>
              <a:rPr lang="fr-FR" dirty="0"/>
              <a:t>Rhône-Alpes = 41,5 %</a:t>
            </a:r>
          </a:p>
          <a:p>
            <a:r>
              <a:rPr lang="fr-FR" dirty="0"/>
              <a:t>Provence Alpes Côte d'Azur = 16,3 %</a:t>
            </a:r>
          </a:p>
          <a:p>
            <a:r>
              <a:rPr lang="fr-FR" dirty="0"/>
              <a:t>Midi-Pyrénées = 14,5 %</a:t>
            </a:r>
          </a:p>
          <a:p>
            <a:r>
              <a:rPr lang="fr-FR" dirty="0"/>
              <a:t>Alsace = 10,8 %</a:t>
            </a:r>
          </a:p>
          <a:p>
            <a:r>
              <a:rPr lang="fr-FR" dirty="0"/>
              <a:t>L'ensemble des autres régions = 16,9 %</a:t>
            </a:r>
          </a:p>
          <a:p>
            <a:r>
              <a:rPr lang="fr-FR" i="1" dirty="0"/>
              <a:t>(Bilans électriques régionaux 2013, RTE - chiffres de production 2013)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761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632"/>
            <a:ext cx="8964488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dirty="0"/>
              <a:t>Le barrage le plus grand du monde</a:t>
            </a:r>
          </a:p>
          <a:p>
            <a:endParaRPr lang="fr-FR" b="1" dirty="0" smtClean="0"/>
          </a:p>
          <a:p>
            <a:r>
              <a:rPr lang="fr-FR" b="1" dirty="0" smtClean="0"/>
              <a:t>Barrage </a:t>
            </a:r>
            <a:r>
              <a:rPr lang="fr-FR" b="1" dirty="0"/>
              <a:t>des Trois Gorges en </a:t>
            </a:r>
            <a:r>
              <a:rPr lang="fr-FR" b="1" dirty="0" smtClean="0"/>
              <a:t>Chine</a:t>
            </a:r>
          </a:p>
          <a:p>
            <a:endParaRPr lang="fr-FR" b="1" dirty="0"/>
          </a:p>
          <a:p>
            <a:r>
              <a:rPr lang="fr-FR" b="1" dirty="0"/>
              <a:t>Production </a:t>
            </a:r>
            <a:r>
              <a:rPr lang="fr-FR" dirty="0"/>
              <a:t>: la centrale produira environ </a:t>
            </a:r>
            <a:endParaRPr lang="fr-FR" dirty="0" smtClean="0"/>
          </a:p>
          <a:p>
            <a:r>
              <a:rPr lang="fr-FR" dirty="0" smtClean="0"/>
              <a:t>(</a:t>
            </a:r>
            <a:r>
              <a:rPr lang="fr-FR" dirty="0"/>
              <a:t>en 2009) 84,7 TWh d'électricité par an </a:t>
            </a:r>
            <a:endParaRPr lang="fr-FR" dirty="0" smtClean="0"/>
          </a:p>
          <a:p>
            <a:r>
              <a:rPr lang="fr-FR" dirty="0" smtClean="0"/>
              <a:t>(</a:t>
            </a:r>
            <a:r>
              <a:rPr lang="fr-FR" dirty="0"/>
              <a:t>soit plus </a:t>
            </a:r>
            <a:r>
              <a:rPr lang="fr-FR" dirty="0" smtClean="0"/>
              <a:t>que l'ensemble </a:t>
            </a:r>
            <a:r>
              <a:rPr lang="fr-FR" dirty="0"/>
              <a:t>du </a:t>
            </a:r>
            <a:r>
              <a:rPr lang="fr-FR" dirty="0" smtClean="0"/>
              <a:t>complexe</a:t>
            </a:r>
          </a:p>
          <a:p>
            <a:r>
              <a:rPr lang="fr-FR" dirty="0" smtClean="0"/>
              <a:t> </a:t>
            </a:r>
            <a:r>
              <a:rPr lang="fr-FR" dirty="0"/>
              <a:t>hydroélectrique La Grande au Québec, </a:t>
            </a:r>
            <a:endParaRPr lang="fr-FR" dirty="0" smtClean="0"/>
          </a:p>
          <a:p>
            <a:r>
              <a:rPr lang="fr-FR" dirty="0" smtClean="0"/>
              <a:t>Canada</a:t>
            </a:r>
            <a:r>
              <a:rPr lang="fr-FR" dirty="0"/>
              <a:t>). La centrale </a:t>
            </a:r>
            <a:r>
              <a:rPr lang="fr-FR" dirty="0" smtClean="0"/>
              <a:t>a commencé </a:t>
            </a:r>
          </a:p>
          <a:p>
            <a:r>
              <a:rPr lang="fr-FR" dirty="0" smtClean="0"/>
              <a:t>sa </a:t>
            </a:r>
            <a:r>
              <a:rPr lang="fr-FR" dirty="0"/>
              <a:t>production commerciale </a:t>
            </a:r>
            <a:r>
              <a:rPr lang="fr-FR" dirty="0" smtClean="0"/>
              <a:t>d'électricité</a:t>
            </a:r>
          </a:p>
          <a:p>
            <a:r>
              <a:rPr lang="fr-FR" dirty="0" smtClean="0"/>
              <a:t> </a:t>
            </a:r>
            <a:r>
              <a:rPr lang="fr-FR" dirty="0"/>
              <a:t>en août 2003, avec 4 générateurs </a:t>
            </a:r>
            <a:r>
              <a:rPr lang="fr-FR" dirty="0" smtClean="0"/>
              <a:t>d'une </a:t>
            </a:r>
          </a:p>
          <a:p>
            <a:r>
              <a:rPr lang="fr-FR" dirty="0" smtClean="0"/>
              <a:t>puissance </a:t>
            </a:r>
            <a:r>
              <a:rPr lang="fr-FR" dirty="0"/>
              <a:t>installée de 5 500 mégawatts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b="1" dirty="0"/>
              <a:t>Fourniture d'énergie hydroélectrique </a:t>
            </a:r>
            <a:endParaRPr lang="fr-FR" b="1" dirty="0" smtClean="0"/>
          </a:p>
          <a:p>
            <a:r>
              <a:rPr lang="fr-FR" b="1" dirty="0" smtClean="0"/>
              <a:t>écologique </a:t>
            </a:r>
            <a:r>
              <a:rPr lang="fr-FR" dirty="0" smtClean="0"/>
              <a:t>:</a:t>
            </a:r>
          </a:p>
          <a:p>
            <a:r>
              <a:rPr lang="fr-FR" dirty="0" smtClean="0"/>
              <a:t> </a:t>
            </a:r>
            <a:r>
              <a:rPr lang="fr-FR" dirty="0"/>
              <a:t>Le barrage fournit l'équivalent de </a:t>
            </a:r>
            <a:endParaRPr lang="fr-FR" dirty="0" smtClean="0"/>
          </a:p>
          <a:p>
            <a:r>
              <a:rPr lang="fr-FR" dirty="0" smtClean="0"/>
              <a:t>20 </a:t>
            </a:r>
            <a:r>
              <a:rPr lang="fr-FR" dirty="0"/>
              <a:t>tranches </a:t>
            </a:r>
            <a:r>
              <a:rPr lang="fr-FR" dirty="0" smtClean="0"/>
              <a:t>de centrales </a:t>
            </a:r>
            <a:r>
              <a:rPr lang="fr-FR" dirty="0"/>
              <a:t>nucléaires, </a:t>
            </a:r>
            <a:endParaRPr lang="fr-FR" dirty="0" smtClean="0"/>
          </a:p>
          <a:p>
            <a:r>
              <a:rPr lang="fr-FR" dirty="0" smtClean="0"/>
              <a:t>de </a:t>
            </a:r>
            <a:r>
              <a:rPr lang="fr-FR" dirty="0"/>
              <a:t>50 millions de tonnes de </a:t>
            </a:r>
            <a:r>
              <a:rPr lang="fr-FR" dirty="0" smtClean="0"/>
              <a:t>charbon par </a:t>
            </a:r>
          </a:p>
          <a:p>
            <a:r>
              <a:rPr lang="fr-FR" dirty="0" smtClean="0"/>
              <a:t>an</a:t>
            </a:r>
            <a:r>
              <a:rPr lang="fr-FR" dirty="0"/>
              <a:t>, ce qui fournit un </a:t>
            </a:r>
            <a:r>
              <a:rPr lang="fr-FR" dirty="0" smtClean="0"/>
              <a:t>argument d'écologie</a:t>
            </a:r>
          </a:p>
          <a:p>
            <a:r>
              <a:rPr lang="fr-FR" dirty="0" smtClean="0"/>
              <a:t>globale</a:t>
            </a:r>
            <a:r>
              <a:rPr lang="fr-FR" dirty="0"/>
              <a:t>. En 2007, les Autorités </a:t>
            </a:r>
            <a:r>
              <a:rPr lang="fr-FR" dirty="0" smtClean="0"/>
              <a:t>chinoises</a:t>
            </a:r>
          </a:p>
          <a:p>
            <a:r>
              <a:rPr lang="fr-FR" dirty="0" smtClean="0"/>
              <a:t>affirmaient </a:t>
            </a:r>
            <a:r>
              <a:rPr lang="fr-FR" dirty="0"/>
              <a:t>que la </a:t>
            </a:r>
            <a:r>
              <a:rPr lang="fr-FR" b="1" dirty="0"/>
              <a:t>production </a:t>
            </a:r>
            <a:r>
              <a:rPr lang="fr-FR" dirty="0"/>
              <a:t>électrique </a:t>
            </a:r>
            <a:r>
              <a:rPr lang="fr-FR" dirty="0" smtClean="0"/>
              <a:t>du </a:t>
            </a:r>
            <a:r>
              <a:rPr lang="fr-FR" b="1" dirty="0" smtClean="0"/>
              <a:t>barrage </a:t>
            </a:r>
            <a:r>
              <a:rPr lang="fr-FR" dirty="0"/>
              <a:t>des </a:t>
            </a:r>
            <a:r>
              <a:rPr lang="fr-FR" b="1" dirty="0"/>
              <a:t>Trois Gorges </a:t>
            </a:r>
            <a:r>
              <a:rPr lang="fr-FR" dirty="0"/>
              <a:t>avait permis d’éviter l’émission de 191,3 millions de tonnes de CO2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384" y="980729"/>
            <a:ext cx="4521319" cy="5112568"/>
          </a:xfrm>
          <a:prstGeom prst="rect">
            <a:avLst/>
          </a:prstGeom>
        </p:spPr>
      </p:pic>
      <p:sp>
        <p:nvSpPr>
          <p:cNvPr id="6" name="Bouton d'action : Retour 5">
            <a:hlinkClick r:id="rId3" action="ppaction://hlinkpres?slideindex=2&amp;slidetitle=Comment est produite l’électricité" highlightClick="1"/>
          </p:cNvPr>
          <p:cNvSpPr/>
          <p:nvPr/>
        </p:nvSpPr>
        <p:spPr>
          <a:xfrm>
            <a:off x="8604448" y="6381328"/>
            <a:ext cx="360000" cy="36004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80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376</Words>
  <Application>Microsoft Office PowerPoint</Application>
  <PresentationFormat>Affichage à l'écran (4:3)</PresentationFormat>
  <Paragraphs>90</Paragraphs>
  <Slides>7</Slides>
  <Notes>1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Centrale Hydraulique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Centrale Hydraulique</dc:title>
  <dc:creator>Administrateur</dc:creator>
  <cp:lastModifiedBy>Administrateur</cp:lastModifiedBy>
  <cp:revision>6</cp:revision>
  <dcterms:created xsi:type="dcterms:W3CDTF">2015-08-25T14:54:33Z</dcterms:created>
  <dcterms:modified xsi:type="dcterms:W3CDTF">2015-08-31T05:03:33Z</dcterms:modified>
</cp:coreProperties>
</file>