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unknown"/>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57" r:id="rId2"/>
    <p:sldId id="258" r:id="rId3"/>
    <p:sldId id="259" r:id="rId4"/>
    <p:sldId id="260" r:id="rId5"/>
    <p:sldId id="261" r:id="rId6"/>
    <p:sldId id="262" r:id="rId7"/>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0" d="100"/>
          <a:sy n="100" d="100"/>
        </p:scale>
        <p:origin x="-210"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12A3848-264D-4585-AD97-372B8338CBFC}" type="datetimeFigureOut">
              <a:rPr lang="fr-FR" smtClean="0"/>
              <a:t>31/08/2015</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9AE6802-2805-4A4B-A2B8-C5DD1E4B21CB}" type="slidenum">
              <a:rPr lang="fr-FR" smtClean="0"/>
              <a:t>‹N°›</a:t>
            </a:fld>
            <a:endParaRPr lang="fr-FR"/>
          </a:p>
        </p:txBody>
      </p:sp>
    </p:spTree>
    <p:extLst>
      <p:ext uri="{BB962C8B-B14F-4D97-AF65-F5344CB8AC3E}">
        <p14:creationId xmlns:p14="http://schemas.microsoft.com/office/powerpoint/2010/main" val="35184124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20839D26-1397-43EB-B199-375B7B64FFA5}" type="slidenum">
              <a:rPr lang="fr-FR" altLang="fr-FR" sz="1200" smtClean="0"/>
              <a:pPr/>
              <a:t>3</a:t>
            </a:fld>
            <a:endParaRPr lang="fr-FR" altLang="fr-FR" sz="1200" smtClean="0"/>
          </a:p>
        </p:txBody>
      </p:sp>
      <p:sp>
        <p:nvSpPr>
          <p:cNvPr id="164867" name="Rectangle 2"/>
          <p:cNvSpPr>
            <a:spLocks noGrp="1" noRot="1" noChangeAspect="1" noChangeArrowheads="1" noTextEdit="1"/>
          </p:cNvSpPr>
          <p:nvPr>
            <p:ph type="sldImg"/>
          </p:nvPr>
        </p:nvSpPr>
        <p:spPr>
          <a:ln/>
        </p:spPr>
      </p:sp>
      <p:sp>
        <p:nvSpPr>
          <p:cNvPr id="16486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endParaRPr lang="fr-FR" altLang="fr-FR"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7158CB75-4BE8-4BF0-86FB-C6D9CEC2F4A6}" type="datetimeFigureOut">
              <a:rPr lang="fr-FR" smtClean="0"/>
              <a:t>31/08/2015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61427CA-8D32-4A9F-B8AE-73D31EB34618}" type="slidenum">
              <a:rPr lang="fr-FR" smtClean="0"/>
              <a:t>‹N°›</a:t>
            </a:fld>
            <a:endParaRPr lang="fr-FR"/>
          </a:p>
        </p:txBody>
      </p:sp>
    </p:spTree>
    <p:extLst>
      <p:ext uri="{BB962C8B-B14F-4D97-AF65-F5344CB8AC3E}">
        <p14:creationId xmlns:p14="http://schemas.microsoft.com/office/powerpoint/2010/main" val="3961666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158CB75-4BE8-4BF0-86FB-C6D9CEC2F4A6}" type="datetimeFigureOut">
              <a:rPr lang="fr-FR" smtClean="0"/>
              <a:t>31/08/2015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61427CA-8D32-4A9F-B8AE-73D31EB34618}" type="slidenum">
              <a:rPr lang="fr-FR" smtClean="0"/>
              <a:t>‹N°›</a:t>
            </a:fld>
            <a:endParaRPr lang="fr-FR"/>
          </a:p>
        </p:txBody>
      </p:sp>
    </p:spTree>
    <p:extLst>
      <p:ext uri="{BB962C8B-B14F-4D97-AF65-F5344CB8AC3E}">
        <p14:creationId xmlns:p14="http://schemas.microsoft.com/office/powerpoint/2010/main" val="16341295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7158CB75-4BE8-4BF0-86FB-C6D9CEC2F4A6}" type="datetimeFigureOut">
              <a:rPr lang="fr-FR" smtClean="0"/>
              <a:t>31/08/2015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61427CA-8D32-4A9F-B8AE-73D31EB34618}" type="slidenum">
              <a:rPr lang="fr-FR" smtClean="0"/>
              <a:t>‹N°›</a:t>
            </a:fld>
            <a:endParaRPr lang="fr-FR"/>
          </a:p>
        </p:txBody>
      </p:sp>
    </p:spTree>
    <p:extLst>
      <p:ext uri="{BB962C8B-B14F-4D97-AF65-F5344CB8AC3E}">
        <p14:creationId xmlns:p14="http://schemas.microsoft.com/office/powerpoint/2010/main" val="29663838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7158CB75-4BE8-4BF0-86FB-C6D9CEC2F4A6}" type="datetimeFigureOut">
              <a:rPr lang="fr-FR" smtClean="0"/>
              <a:t>31/08/2015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61427CA-8D32-4A9F-B8AE-73D31EB34618}" type="slidenum">
              <a:rPr lang="fr-FR" smtClean="0"/>
              <a:t>‹N°›</a:t>
            </a:fld>
            <a:endParaRPr lang="fr-FR"/>
          </a:p>
        </p:txBody>
      </p:sp>
    </p:spTree>
    <p:extLst>
      <p:ext uri="{BB962C8B-B14F-4D97-AF65-F5344CB8AC3E}">
        <p14:creationId xmlns:p14="http://schemas.microsoft.com/office/powerpoint/2010/main" val="10346002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7158CB75-4BE8-4BF0-86FB-C6D9CEC2F4A6}" type="datetimeFigureOut">
              <a:rPr lang="fr-FR" smtClean="0"/>
              <a:t>31/08/2015</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561427CA-8D32-4A9F-B8AE-73D31EB34618}" type="slidenum">
              <a:rPr lang="fr-FR" smtClean="0"/>
              <a:t>‹N°›</a:t>
            </a:fld>
            <a:endParaRPr lang="fr-FR"/>
          </a:p>
        </p:txBody>
      </p:sp>
    </p:spTree>
    <p:extLst>
      <p:ext uri="{BB962C8B-B14F-4D97-AF65-F5344CB8AC3E}">
        <p14:creationId xmlns:p14="http://schemas.microsoft.com/office/powerpoint/2010/main" val="33603868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7158CB75-4BE8-4BF0-86FB-C6D9CEC2F4A6}" type="datetimeFigureOut">
              <a:rPr lang="fr-FR" smtClean="0"/>
              <a:t>31/08/2015</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561427CA-8D32-4A9F-B8AE-73D31EB34618}" type="slidenum">
              <a:rPr lang="fr-FR" smtClean="0"/>
              <a:t>‹N°›</a:t>
            </a:fld>
            <a:endParaRPr lang="fr-FR"/>
          </a:p>
        </p:txBody>
      </p:sp>
    </p:spTree>
    <p:extLst>
      <p:ext uri="{BB962C8B-B14F-4D97-AF65-F5344CB8AC3E}">
        <p14:creationId xmlns:p14="http://schemas.microsoft.com/office/powerpoint/2010/main" val="37838243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7158CB75-4BE8-4BF0-86FB-C6D9CEC2F4A6}" type="datetimeFigureOut">
              <a:rPr lang="fr-FR" smtClean="0"/>
              <a:t>31/08/2015</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561427CA-8D32-4A9F-B8AE-73D31EB34618}" type="slidenum">
              <a:rPr lang="fr-FR" smtClean="0"/>
              <a:t>‹N°›</a:t>
            </a:fld>
            <a:endParaRPr lang="fr-FR"/>
          </a:p>
        </p:txBody>
      </p:sp>
    </p:spTree>
    <p:extLst>
      <p:ext uri="{BB962C8B-B14F-4D97-AF65-F5344CB8AC3E}">
        <p14:creationId xmlns:p14="http://schemas.microsoft.com/office/powerpoint/2010/main" val="32640085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7158CB75-4BE8-4BF0-86FB-C6D9CEC2F4A6}" type="datetimeFigureOut">
              <a:rPr lang="fr-FR" smtClean="0"/>
              <a:t>31/08/2015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61427CA-8D32-4A9F-B8AE-73D31EB34618}" type="slidenum">
              <a:rPr lang="fr-FR" smtClean="0"/>
              <a:t>‹N°›</a:t>
            </a:fld>
            <a:endParaRPr lang="fr-FR"/>
          </a:p>
        </p:txBody>
      </p:sp>
    </p:spTree>
    <p:extLst>
      <p:ext uri="{BB962C8B-B14F-4D97-AF65-F5344CB8AC3E}">
        <p14:creationId xmlns:p14="http://schemas.microsoft.com/office/powerpoint/2010/main" val="19823035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7158CB75-4BE8-4BF0-86FB-C6D9CEC2F4A6}" type="datetimeFigureOut">
              <a:rPr lang="fr-FR" smtClean="0"/>
              <a:t>31/08/2015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61427CA-8D32-4A9F-B8AE-73D31EB34618}" type="slidenum">
              <a:rPr lang="fr-FR" smtClean="0"/>
              <a:t>‹N°›</a:t>
            </a:fld>
            <a:endParaRPr lang="fr-FR"/>
          </a:p>
        </p:txBody>
      </p:sp>
    </p:spTree>
    <p:extLst>
      <p:ext uri="{BB962C8B-B14F-4D97-AF65-F5344CB8AC3E}">
        <p14:creationId xmlns:p14="http://schemas.microsoft.com/office/powerpoint/2010/main" val="39081890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158CB75-4BE8-4BF0-86FB-C6D9CEC2F4A6}" type="datetimeFigureOut">
              <a:rPr lang="fr-FR" smtClean="0"/>
              <a:t>31/08/2015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61427CA-8D32-4A9F-B8AE-73D31EB34618}" type="slidenum">
              <a:rPr lang="fr-FR" smtClean="0"/>
              <a:t>‹N°›</a:t>
            </a:fld>
            <a:endParaRPr lang="fr-FR"/>
          </a:p>
        </p:txBody>
      </p:sp>
    </p:spTree>
    <p:extLst>
      <p:ext uri="{BB962C8B-B14F-4D97-AF65-F5344CB8AC3E}">
        <p14:creationId xmlns:p14="http://schemas.microsoft.com/office/powerpoint/2010/main" val="39553694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158CB75-4BE8-4BF0-86FB-C6D9CEC2F4A6}" type="datetimeFigureOut">
              <a:rPr lang="fr-FR" smtClean="0"/>
              <a:t>31/08/2015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61427CA-8D32-4A9F-B8AE-73D31EB34618}" type="slidenum">
              <a:rPr lang="fr-FR" smtClean="0"/>
              <a:t>‹N°›</a:t>
            </a:fld>
            <a:endParaRPr lang="fr-FR"/>
          </a:p>
        </p:txBody>
      </p:sp>
    </p:spTree>
    <p:extLst>
      <p:ext uri="{BB962C8B-B14F-4D97-AF65-F5344CB8AC3E}">
        <p14:creationId xmlns:p14="http://schemas.microsoft.com/office/powerpoint/2010/main" val="18725882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58CB75-4BE8-4BF0-86FB-C6D9CEC2F4A6}" type="datetimeFigureOut">
              <a:rPr lang="fr-FR" smtClean="0"/>
              <a:t>31/08/2015</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1427CA-8D32-4A9F-B8AE-73D31EB34618}" type="slidenum">
              <a:rPr lang="fr-FR" smtClean="0"/>
              <a:t>‹N°›</a:t>
            </a:fld>
            <a:endParaRPr lang="fr-FR"/>
          </a:p>
        </p:txBody>
      </p:sp>
    </p:spTree>
    <p:extLst>
      <p:ext uri="{BB962C8B-B14F-4D97-AF65-F5344CB8AC3E}">
        <p14:creationId xmlns:p14="http://schemas.microsoft.com/office/powerpoint/2010/main" val="22906268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hyperlink" Target="https://www.youtube.com/watch?v=I09DhTubNqE" TargetMode="External"/><Relationship Id="rId5" Type="http://schemas.openxmlformats.org/officeDocument/2006/relationships/hyperlink" Target="Production%20d&#8217;&#233;lectricit&#233;.pptx#-1,2,Comment est produite l&#8217;&#233;lectricit&#233;" TargetMode="Externa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http://id-net.fr/~brolis/sp/chemin/images/pwr.gif"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Production%20d&#8217;&#233;lectricit&#233;.pptx#-1,2,Comment est produite l&#8217;&#233;lectricit&#233;" TargetMode="External"/><Relationship Id="rId2" Type="http://schemas.openxmlformats.org/officeDocument/2006/relationships/image" Target="../media/image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09194" y="836712"/>
            <a:ext cx="8229600" cy="1143000"/>
          </a:xfrm>
        </p:spPr>
        <p:txBody>
          <a:bodyPr/>
          <a:lstStyle/>
          <a:p>
            <a:r>
              <a:rPr lang="fr-FR" dirty="0" smtClean="0"/>
              <a:t>Centrale nucléaire</a:t>
            </a:r>
            <a:endParaRPr lang="fr-FR" dirty="0"/>
          </a:p>
        </p:txBody>
      </p:sp>
      <p:pic>
        <p:nvPicPr>
          <p:cNvPr id="5" name="Voyage au coeur des énergies - Le fonctionnement d'une centrale nucléaire .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414982" y="1052736"/>
            <a:ext cx="8045450" cy="4525963"/>
          </a:xfrm>
        </p:spPr>
      </p:pic>
      <p:sp>
        <p:nvSpPr>
          <p:cNvPr id="7" name="Bouton d’action : Suivant 6">
            <a:hlinkClick r:id="" action="ppaction://hlinkshowjump?jump=nextslide" highlightClick="1"/>
          </p:cNvPr>
          <p:cNvSpPr/>
          <p:nvPr/>
        </p:nvSpPr>
        <p:spPr>
          <a:xfrm>
            <a:off x="8100432" y="6381328"/>
            <a:ext cx="360000" cy="36004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Bouton d'action : Retour 7">
            <a:hlinkClick r:id="rId5" action="ppaction://hlinkpres?slideindex=2&amp;slidetitle=Comment est produite l’électricité" highlightClick="1"/>
          </p:cNvPr>
          <p:cNvSpPr/>
          <p:nvPr/>
        </p:nvSpPr>
        <p:spPr>
          <a:xfrm>
            <a:off x="8604448" y="6381328"/>
            <a:ext cx="360000" cy="360040"/>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Bouton d'action : Vidéo 3">
            <a:hlinkClick r:id="rId6" highlightClick="1"/>
          </p:cNvPr>
          <p:cNvSpPr/>
          <p:nvPr/>
        </p:nvSpPr>
        <p:spPr>
          <a:xfrm>
            <a:off x="3491880" y="3068960"/>
            <a:ext cx="432048" cy="576064"/>
          </a:xfrm>
          <a:prstGeom prst="actionButtonMovi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101215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949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showWhenStopped="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7504" y="116632"/>
            <a:ext cx="8856984" cy="6370975"/>
          </a:xfrm>
          <a:prstGeom prst="rect">
            <a:avLst/>
          </a:prstGeom>
        </p:spPr>
        <p:txBody>
          <a:bodyPr wrap="square">
            <a:spAutoFit/>
          </a:bodyPr>
          <a:lstStyle/>
          <a:p>
            <a:pPr algn="ctr"/>
            <a:r>
              <a:rPr lang="fr-FR" sz="4800" b="1" dirty="0"/>
              <a:t>Le nucléaire</a:t>
            </a:r>
          </a:p>
          <a:p>
            <a:r>
              <a:rPr lang="fr-FR" dirty="0"/>
              <a:t>La </a:t>
            </a:r>
            <a:r>
              <a:rPr lang="fr-FR" b="1" dirty="0"/>
              <a:t>fission </a:t>
            </a:r>
            <a:r>
              <a:rPr lang="fr-FR" dirty="0"/>
              <a:t>est un </a:t>
            </a:r>
            <a:r>
              <a:rPr lang="fr-FR" dirty="0" smtClean="0"/>
              <a:t>phénomène par</a:t>
            </a:r>
          </a:p>
          <a:p>
            <a:r>
              <a:rPr lang="fr-FR" dirty="0" smtClean="0"/>
              <a:t> </a:t>
            </a:r>
            <a:r>
              <a:rPr lang="fr-FR" dirty="0"/>
              <a:t>lequel </a:t>
            </a:r>
            <a:r>
              <a:rPr lang="fr-FR" b="1" dirty="0"/>
              <a:t>le noyau d'un </a:t>
            </a:r>
            <a:r>
              <a:rPr lang="fr-FR" b="1" dirty="0" smtClean="0"/>
              <a:t>atome </a:t>
            </a:r>
          </a:p>
          <a:p>
            <a:r>
              <a:rPr lang="fr-FR" dirty="0" smtClean="0"/>
              <a:t>se </a:t>
            </a:r>
            <a:r>
              <a:rPr lang="fr-FR" dirty="0"/>
              <a:t>divise en de </a:t>
            </a:r>
            <a:r>
              <a:rPr lang="fr-FR" b="1" dirty="0" smtClean="0"/>
              <a:t>nombreuses </a:t>
            </a:r>
          </a:p>
          <a:p>
            <a:r>
              <a:rPr lang="fr-FR" b="1" dirty="0" smtClean="0"/>
              <a:t>particules </a:t>
            </a:r>
            <a:r>
              <a:rPr lang="fr-FR" dirty="0"/>
              <a:t>plus légères</a:t>
            </a:r>
            <a:r>
              <a:rPr lang="fr-FR" dirty="0" smtClean="0"/>
              <a:t>.</a:t>
            </a:r>
          </a:p>
          <a:p>
            <a:endParaRPr lang="fr-FR" dirty="0"/>
          </a:p>
          <a:p>
            <a:r>
              <a:rPr lang="fr-FR" dirty="0"/>
              <a:t>Cette fission s'accompagne </a:t>
            </a:r>
            <a:endParaRPr lang="fr-FR" dirty="0" smtClean="0"/>
          </a:p>
          <a:p>
            <a:r>
              <a:rPr lang="fr-FR" dirty="0" smtClean="0"/>
              <a:t>d'un </a:t>
            </a:r>
            <a:r>
              <a:rPr lang="fr-FR" b="1" dirty="0" smtClean="0"/>
              <a:t>dégagement d'énergie</a:t>
            </a:r>
          </a:p>
          <a:p>
            <a:r>
              <a:rPr lang="fr-FR" b="1" dirty="0" smtClean="0"/>
              <a:t> (chaleur</a:t>
            </a:r>
            <a:r>
              <a:rPr lang="fr-FR" b="1" dirty="0"/>
              <a:t>) </a:t>
            </a:r>
            <a:r>
              <a:rPr lang="fr-FR" dirty="0"/>
              <a:t>très important.</a:t>
            </a:r>
          </a:p>
          <a:p>
            <a:endParaRPr lang="fr-FR" dirty="0" smtClean="0"/>
          </a:p>
          <a:p>
            <a:r>
              <a:rPr lang="fr-FR" dirty="0" smtClean="0"/>
              <a:t>La </a:t>
            </a:r>
            <a:r>
              <a:rPr lang="fr-FR" dirty="0"/>
              <a:t>chaleur obtenue chauffe </a:t>
            </a:r>
            <a:endParaRPr lang="fr-FR" dirty="0" smtClean="0"/>
          </a:p>
          <a:p>
            <a:r>
              <a:rPr lang="fr-FR" dirty="0" smtClean="0"/>
              <a:t>un </a:t>
            </a:r>
            <a:r>
              <a:rPr lang="fr-FR" b="1" dirty="0" smtClean="0"/>
              <a:t>fluide </a:t>
            </a:r>
            <a:r>
              <a:rPr lang="fr-FR" dirty="0"/>
              <a:t>(constitué </a:t>
            </a:r>
            <a:endParaRPr lang="fr-FR" dirty="0" smtClean="0"/>
          </a:p>
          <a:p>
            <a:r>
              <a:rPr lang="fr-FR" dirty="0" smtClean="0"/>
              <a:t>principalement d'eau</a:t>
            </a:r>
            <a:r>
              <a:rPr lang="fr-FR" dirty="0"/>
              <a:t>) </a:t>
            </a:r>
            <a:endParaRPr lang="fr-FR" dirty="0" smtClean="0"/>
          </a:p>
          <a:p>
            <a:r>
              <a:rPr lang="fr-FR" dirty="0" smtClean="0"/>
              <a:t>qui </a:t>
            </a:r>
            <a:r>
              <a:rPr lang="fr-FR" dirty="0"/>
              <a:t>produit de </a:t>
            </a:r>
            <a:r>
              <a:rPr lang="fr-FR" dirty="0" smtClean="0"/>
              <a:t>la </a:t>
            </a:r>
            <a:r>
              <a:rPr lang="fr-FR" b="1" dirty="0" smtClean="0"/>
              <a:t>vapeur</a:t>
            </a:r>
            <a:r>
              <a:rPr lang="fr-FR" dirty="0" smtClean="0"/>
              <a:t>, fait</a:t>
            </a:r>
          </a:p>
          <a:p>
            <a:r>
              <a:rPr lang="fr-FR" dirty="0" smtClean="0"/>
              <a:t> </a:t>
            </a:r>
            <a:r>
              <a:rPr lang="fr-FR" dirty="0"/>
              <a:t>tourner une turbine </a:t>
            </a:r>
            <a:r>
              <a:rPr lang="fr-FR" dirty="0" smtClean="0"/>
              <a:t>qui </a:t>
            </a:r>
          </a:p>
          <a:p>
            <a:r>
              <a:rPr lang="fr-FR" dirty="0" smtClean="0"/>
              <a:t>entraîne </a:t>
            </a:r>
            <a:r>
              <a:rPr lang="fr-FR" dirty="0"/>
              <a:t>un </a:t>
            </a:r>
            <a:r>
              <a:rPr lang="fr-FR" b="1" dirty="0"/>
              <a:t>alternateur </a:t>
            </a:r>
            <a:r>
              <a:rPr lang="fr-FR" dirty="0"/>
              <a:t>qui </a:t>
            </a:r>
            <a:endParaRPr lang="fr-FR" dirty="0" smtClean="0"/>
          </a:p>
          <a:p>
            <a:r>
              <a:rPr lang="fr-FR" dirty="0" smtClean="0"/>
              <a:t>lui-même fabrique </a:t>
            </a:r>
            <a:r>
              <a:rPr lang="fr-FR" dirty="0"/>
              <a:t>de </a:t>
            </a:r>
            <a:endParaRPr lang="fr-FR" dirty="0" smtClean="0"/>
          </a:p>
          <a:p>
            <a:r>
              <a:rPr lang="fr-FR" b="1" dirty="0" smtClean="0"/>
              <a:t>l'électricité</a:t>
            </a:r>
            <a:r>
              <a:rPr lang="fr-FR" dirty="0" smtClean="0"/>
              <a:t>.</a:t>
            </a:r>
          </a:p>
          <a:p>
            <a:endParaRPr lang="fr-FR" dirty="0"/>
          </a:p>
          <a:p>
            <a:r>
              <a:rPr lang="fr-FR" dirty="0"/>
              <a:t>Pour la production d'électricité, on obtient la fission avec des atomes </a:t>
            </a:r>
            <a:r>
              <a:rPr lang="fr-FR" b="1" dirty="0" smtClean="0"/>
              <a:t>d'uranium </a:t>
            </a:r>
            <a:r>
              <a:rPr lang="fr-FR" dirty="0" smtClean="0"/>
              <a:t>radioactif </a:t>
            </a:r>
            <a:r>
              <a:rPr lang="fr-FR" dirty="0"/>
              <a:t>et de </a:t>
            </a:r>
            <a:r>
              <a:rPr lang="fr-FR" b="1" dirty="0"/>
              <a:t>plutonium</a:t>
            </a:r>
            <a:r>
              <a:rPr lang="fr-FR" dirty="0"/>
              <a:t>.</a:t>
            </a:r>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5116"/>
          <a:stretch/>
        </p:blipFill>
        <p:spPr bwMode="auto">
          <a:xfrm>
            <a:off x="3347864" y="980728"/>
            <a:ext cx="5724128" cy="48965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732494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7" descr="http://id-net.fr/~brolis/sp/chemin/images/pwr.gif"/>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204788" y="428625"/>
            <a:ext cx="8362950" cy="476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83" name="Text Box 4"/>
          <p:cNvSpPr txBox="1">
            <a:spLocks noChangeArrowheads="1"/>
          </p:cNvSpPr>
          <p:nvPr/>
        </p:nvSpPr>
        <p:spPr bwMode="auto">
          <a:xfrm>
            <a:off x="3929063" y="280988"/>
            <a:ext cx="4762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fr-FR" altLang="fr-FR">
                <a:solidFill>
                  <a:schemeClr val="bg2"/>
                </a:solidFill>
                <a:latin typeface="Arial" charset="0"/>
              </a:rPr>
              <a:t>Schéma de principe centrale REP</a:t>
            </a:r>
          </a:p>
        </p:txBody>
      </p:sp>
      <p:sp>
        <p:nvSpPr>
          <p:cNvPr id="71684" name="Rectangle 5"/>
          <p:cNvSpPr>
            <a:spLocks noChangeArrowheads="1"/>
          </p:cNvSpPr>
          <p:nvPr/>
        </p:nvSpPr>
        <p:spPr bwMode="auto">
          <a:xfrm>
            <a:off x="14288" y="5211763"/>
            <a:ext cx="9144000" cy="155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fr-FR" altLang="fr-FR" sz="1600" b="1">
                <a:solidFill>
                  <a:schemeClr val="hlink"/>
                </a:solidFill>
                <a:latin typeface="Arial" charset="0"/>
              </a:rPr>
              <a:t>Cuve du réacteur d’épaisseur 20cm, de 4 m de diamètre et 13 m de hauteur.</a:t>
            </a:r>
          </a:p>
          <a:p>
            <a:r>
              <a:rPr lang="fr-FR" altLang="fr-FR" sz="1600" b="1">
                <a:solidFill>
                  <a:schemeClr val="hlink"/>
                </a:solidFill>
                <a:latin typeface="Arial" charset="0"/>
              </a:rPr>
              <a:t>Les pompes primaires mettent l’eau pressurisée à 155 bars en circulation.</a:t>
            </a:r>
          </a:p>
          <a:p>
            <a:r>
              <a:rPr lang="fr-FR" altLang="fr-FR" sz="1600" b="1">
                <a:solidFill>
                  <a:schemeClr val="hlink"/>
                </a:solidFill>
                <a:latin typeface="Arial" charset="0"/>
              </a:rPr>
              <a:t>Les générateurs de vapeur de 20 m de haut contiennent chacun 3300 tubes en U. Au contact de ces tubes parcourus par l’eau chaude du circuit primaire, l’eau du circuit secondaire se vaporise. La vapeur produite entraîne le groupe turbo-alternateur. La condensation de la vapeur se fait grâce à un troisième circuit d’eau (de refroidissement).</a:t>
            </a:r>
          </a:p>
        </p:txBody>
      </p:sp>
      <p:sp>
        <p:nvSpPr>
          <p:cNvPr id="71685" name="Rectangle 8"/>
          <p:cNvSpPr>
            <a:spLocks noChangeArrowheads="1"/>
          </p:cNvSpPr>
          <p:nvPr/>
        </p:nvSpPr>
        <p:spPr bwMode="auto">
          <a:xfrm>
            <a:off x="1476375" y="1666875"/>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fr-FR" altLang="fr-FR"/>
          </a:p>
        </p:txBody>
      </p:sp>
    </p:spTree>
    <p:extLst>
      <p:ext uri="{BB962C8B-B14F-4D97-AF65-F5344CB8AC3E}">
        <p14:creationId xmlns:p14="http://schemas.microsoft.com/office/powerpoint/2010/main" val="26769804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7384"/>
            <a:ext cx="8976997" cy="6801862"/>
          </a:xfrm>
          <a:prstGeom prst="rect">
            <a:avLst/>
          </a:prstGeom>
        </p:spPr>
        <p:txBody>
          <a:bodyPr wrap="square">
            <a:spAutoFit/>
          </a:bodyPr>
          <a:lstStyle/>
          <a:p>
            <a:pPr algn="ctr"/>
            <a:r>
              <a:rPr lang="fr-FR" sz="4800" b="1" dirty="0"/>
              <a:t>Centrale nucléaire (principe</a:t>
            </a:r>
            <a:r>
              <a:rPr lang="fr-FR" sz="4800" b="1" dirty="0" smtClean="0"/>
              <a:t>)</a:t>
            </a:r>
          </a:p>
          <a:p>
            <a:pPr algn="just"/>
            <a:endParaRPr lang="fr-FR" sz="1600" b="1" u="sng" dirty="0"/>
          </a:p>
          <a:p>
            <a:pPr algn="just"/>
            <a:r>
              <a:rPr lang="fr-FR" dirty="0"/>
              <a:t>Une centrale nucléaire est une centrale thermique qui utilise l'énergie fournie par </a:t>
            </a:r>
            <a:r>
              <a:rPr lang="fr-FR" dirty="0" smtClean="0"/>
              <a:t>un réacteur nucléaire (fonctionnant </a:t>
            </a:r>
            <a:r>
              <a:rPr lang="fr-FR" dirty="0"/>
              <a:t>avec de l'uranium 235 ou du plutonium </a:t>
            </a:r>
            <a:r>
              <a:rPr lang="fr-FR" dirty="0" smtClean="0"/>
              <a:t>239). </a:t>
            </a:r>
            <a:r>
              <a:rPr lang="fr-FR" b="1" dirty="0">
                <a:solidFill>
                  <a:schemeClr val="tx2">
                    <a:lumMod val="60000"/>
                    <a:lumOff val="40000"/>
                  </a:schemeClr>
                </a:solidFill>
              </a:rPr>
              <a:t>C’est le </a:t>
            </a:r>
            <a:r>
              <a:rPr lang="fr-FR" b="1" dirty="0" smtClean="0">
                <a:solidFill>
                  <a:schemeClr val="tx2">
                    <a:lumMod val="60000"/>
                    <a:lumOff val="40000"/>
                  </a:schemeClr>
                </a:solidFill>
              </a:rPr>
              <a:t>cœur</a:t>
            </a:r>
            <a:r>
              <a:rPr lang="fr-FR" dirty="0" smtClean="0"/>
              <a:t>.</a:t>
            </a:r>
          </a:p>
          <a:p>
            <a:pPr algn="just"/>
            <a:r>
              <a:rPr lang="fr-FR" dirty="0" smtClean="0"/>
              <a:t>Ce </a:t>
            </a:r>
            <a:r>
              <a:rPr lang="fr-FR" dirty="0"/>
              <a:t>réacteur produit une grande quantité de chaleur qui est captée par de l'eau sous </a:t>
            </a:r>
            <a:r>
              <a:rPr lang="fr-FR" dirty="0" smtClean="0"/>
              <a:t>pression circulant </a:t>
            </a:r>
            <a:r>
              <a:rPr lang="fr-FR" dirty="0"/>
              <a:t>dans le circuit primaire ( circuit fermé ).</a:t>
            </a:r>
          </a:p>
          <a:p>
            <a:pPr algn="just"/>
            <a:r>
              <a:rPr lang="fr-FR" dirty="0" smtClean="0"/>
              <a:t>	Par </a:t>
            </a:r>
            <a:r>
              <a:rPr lang="fr-FR" dirty="0"/>
              <a:t>l'intermédiaire du générateur de vapeur, l'eau sous pression du circuit </a:t>
            </a:r>
            <a:r>
              <a:rPr lang="fr-FR" dirty="0" smtClean="0"/>
              <a:t>primaire communique </a:t>
            </a:r>
            <a:r>
              <a:rPr lang="fr-FR" dirty="0"/>
              <a:t>sa </a:t>
            </a:r>
            <a:r>
              <a:rPr lang="fr-FR" dirty="0" smtClean="0"/>
              <a:t>chaleur </a:t>
            </a:r>
            <a:r>
              <a:rPr lang="fr-FR" dirty="0"/>
              <a:t>à l'eau d'un deuxième circuit fermé, le circuit secondaire. Il est </a:t>
            </a:r>
            <a:r>
              <a:rPr lang="fr-FR" dirty="0" smtClean="0"/>
              <a:t>ainsi possible </a:t>
            </a:r>
            <a:r>
              <a:rPr lang="fr-FR" dirty="0"/>
              <a:t>d'obtenir de la vapeur à haute pression dans ce circuit secondaire</a:t>
            </a:r>
            <a:r>
              <a:rPr lang="fr-FR" dirty="0" smtClean="0"/>
              <a:t>.</a:t>
            </a:r>
          </a:p>
          <a:p>
            <a:pPr algn="just"/>
            <a:endParaRPr lang="fr-FR" sz="1000" dirty="0"/>
          </a:p>
          <a:p>
            <a:pPr algn="just"/>
            <a:r>
              <a:rPr lang="fr-FR" dirty="0" smtClean="0"/>
              <a:t>	La </a:t>
            </a:r>
            <a:r>
              <a:rPr lang="fr-FR" dirty="0"/>
              <a:t>pression de cette vapeur fait tourner à grande vitesse </a:t>
            </a:r>
            <a:r>
              <a:rPr lang="fr-FR" b="1" dirty="0">
                <a:solidFill>
                  <a:schemeClr val="tx2">
                    <a:lumMod val="60000"/>
                    <a:lumOff val="40000"/>
                  </a:schemeClr>
                </a:solidFill>
              </a:rPr>
              <a:t>une turbine </a:t>
            </a:r>
            <a:r>
              <a:rPr lang="fr-FR" dirty="0"/>
              <a:t>qui entraîne </a:t>
            </a:r>
            <a:r>
              <a:rPr lang="fr-FR" dirty="0" smtClean="0"/>
              <a:t>elle-même un </a:t>
            </a:r>
            <a:r>
              <a:rPr lang="fr-FR" dirty="0"/>
              <a:t>alternateur qui produit une tension alternative sinusoïdale. A la sortie de la turbine </a:t>
            </a:r>
            <a:r>
              <a:rPr lang="fr-FR" dirty="0" smtClean="0"/>
              <a:t>la vapeur </a:t>
            </a:r>
            <a:r>
              <a:rPr lang="fr-FR" dirty="0"/>
              <a:t>est refroidie pour se transformer en eau, puis renvoyée dans le générateur de </a:t>
            </a:r>
            <a:r>
              <a:rPr lang="fr-FR" dirty="0" smtClean="0"/>
              <a:t>vapeur. </a:t>
            </a:r>
          </a:p>
          <a:p>
            <a:pPr algn="just"/>
            <a:endParaRPr lang="fr-FR" sz="1000" dirty="0"/>
          </a:p>
          <a:p>
            <a:pPr algn="just"/>
            <a:r>
              <a:rPr lang="fr-FR" dirty="0" smtClean="0"/>
              <a:t>	Le </a:t>
            </a:r>
            <a:r>
              <a:rPr lang="fr-FR" dirty="0"/>
              <a:t>refroidissement de la vapeur issue de la turbine est confié à </a:t>
            </a:r>
            <a:r>
              <a:rPr lang="fr-FR" b="1" dirty="0">
                <a:solidFill>
                  <a:schemeClr val="tx2">
                    <a:lumMod val="60000"/>
                    <a:lumOff val="40000"/>
                  </a:schemeClr>
                </a:solidFill>
              </a:rPr>
              <a:t>une tour de refroidissement </a:t>
            </a:r>
            <a:r>
              <a:rPr lang="fr-FR" dirty="0"/>
              <a:t>ou un cours d'eau important. Les deux systèmes de refroidissement peuvent </a:t>
            </a:r>
            <a:r>
              <a:rPr lang="fr-FR" dirty="0" smtClean="0"/>
              <a:t>être utilisés </a:t>
            </a:r>
            <a:r>
              <a:rPr lang="fr-FR" dirty="0"/>
              <a:t>simultanément. Les tours de refroidissement sont souvent surmontées d'un nuage </a:t>
            </a:r>
            <a:r>
              <a:rPr lang="fr-FR" dirty="0" smtClean="0"/>
              <a:t>résultant de </a:t>
            </a:r>
            <a:r>
              <a:rPr lang="fr-FR" dirty="0"/>
              <a:t>la condensation de la vapeur d'eau. Ce nuage ne doit pas être confondu avec de la </a:t>
            </a:r>
            <a:r>
              <a:rPr lang="fr-FR" dirty="0" smtClean="0"/>
              <a:t>fumée.</a:t>
            </a:r>
          </a:p>
          <a:p>
            <a:pPr algn="just"/>
            <a:endParaRPr lang="fr-FR" sz="1000" dirty="0" smtClean="0"/>
          </a:p>
          <a:p>
            <a:pPr algn="just"/>
            <a:r>
              <a:rPr lang="fr-FR" dirty="0" smtClean="0"/>
              <a:t>Un </a:t>
            </a:r>
            <a:r>
              <a:rPr lang="fr-FR" dirty="0"/>
              <a:t>réacteur nucléaire fournit une puissance électrique de l'ordre du millier </a:t>
            </a:r>
            <a:r>
              <a:rPr lang="fr-FR" dirty="0" smtClean="0"/>
              <a:t>de mégawatts (1 </a:t>
            </a:r>
            <a:r>
              <a:rPr lang="fr-FR" dirty="0"/>
              <a:t>MW = 1 000 000 </a:t>
            </a:r>
            <a:r>
              <a:rPr lang="fr-FR" dirty="0" smtClean="0"/>
              <a:t>W). </a:t>
            </a:r>
            <a:r>
              <a:rPr lang="fr-FR" dirty="0"/>
              <a:t>Les réacteurs en service en France ont des puissances </a:t>
            </a:r>
            <a:r>
              <a:rPr lang="fr-FR" dirty="0" smtClean="0"/>
              <a:t>de 900 </a:t>
            </a:r>
            <a:r>
              <a:rPr lang="fr-FR" dirty="0"/>
              <a:t>MW, 1300 MW et 1450 MW.</a:t>
            </a:r>
          </a:p>
        </p:txBody>
      </p:sp>
    </p:spTree>
    <p:extLst>
      <p:ext uri="{BB962C8B-B14F-4D97-AF65-F5344CB8AC3E}">
        <p14:creationId xmlns:p14="http://schemas.microsoft.com/office/powerpoint/2010/main" val="33072776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4108" y="35372"/>
            <a:ext cx="8964488" cy="6647974"/>
          </a:xfrm>
          <a:prstGeom prst="rect">
            <a:avLst/>
          </a:prstGeom>
        </p:spPr>
        <p:txBody>
          <a:bodyPr wrap="square">
            <a:spAutoFit/>
          </a:bodyPr>
          <a:lstStyle/>
          <a:p>
            <a:pPr algn="ctr"/>
            <a:r>
              <a:rPr lang="fr-FR" sz="4800" b="1" dirty="0"/>
              <a:t>Les déchets</a:t>
            </a:r>
          </a:p>
          <a:p>
            <a:r>
              <a:rPr lang="fr-FR" dirty="0"/>
              <a:t>C'est un </a:t>
            </a:r>
            <a:r>
              <a:rPr lang="fr-FR" b="1" dirty="0"/>
              <a:t>gros problème </a:t>
            </a:r>
            <a:r>
              <a:rPr lang="fr-FR" dirty="0"/>
              <a:t>pour les centrales</a:t>
            </a:r>
          </a:p>
          <a:p>
            <a:r>
              <a:rPr lang="fr-FR" dirty="0"/>
              <a:t>nucléaires car ils restent </a:t>
            </a:r>
            <a:r>
              <a:rPr lang="fr-FR" b="1" dirty="0"/>
              <a:t>nocifs </a:t>
            </a:r>
            <a:r>
              <a:rPr lang="fr-FR" dirty="0"/>
              <a:t>pendant très</a:t>
            </a:r>
          </a:p>
          <a:p>
            <a:r>
              <a:rPr lang="fr-FR" b="1" dirty="0"/>
              <a:t>longtemps </a:t>
            </a:r>
            <a:r>
              <a:rPr lang="fr-FR" dirty="0"/>
              <a:t>et doivent être </a:t>
            </a:r>
            <a:r>
              <a:rPr lang="fr-FR" b="1" dirty="0"/>
              <a:t>stockés </a:t>
            </a:r>
            <a:r>
              <a:rPr lang="fr-FR" dirty="0"/>
              <a:t>en</a:t>
            </a:r>
          </a:p>
          <a:p>
            <a:r>
              <a:rPr lang="fr-FR" dirty="0"/>
              <a:t>respectant des normes de </a:t>
            </a:r>
            <a:r>
              <a:rPr lang="fr-FR" b="1" dirty="0"/>
              <a:t>sécurité très</a:t>
            </a:r>
          </a:p>
          <a:p>
            <a:r>
              <a:rPr lang="fr-FR" b="1" dirty="0"/>
              <a:t>strictes</a:t>
            </a:r>
            <a:r>
              <a:rPr lang="fr-FR" dirty="0"/>
              <a:t>.</a:t>
            </a:r>
          </a:p>
          <a:p>
            <a:r>
              <a:rPr lang="fr-FR" dirty="0"/>
              <a:t>En </a:t>
            </a:r>
            <a:r>
              <a:rPr lang="fr-FR" b="1" dirty="0"/>
              <a:t>France</a:t>
            </a:r>
            <a:r>
              <a:rPr lang="fr-FR" dirty="0"/>
              <a:t>, on les classe ainsi :</a:t>
            </a:r>
          </a:p>
          <a:p>
            <a:r>
              <a:rPr lang="fr-FR" dirty="0"/>
              <a:t>- </a:t>
            </a:r>
            <a:r>
              <a:rPr lang="fr-FR" b="1" dirty="0"/>
              <a:t>les déchets </a:t>
            </a:r>
            <a:r>
              <a:rPr lang="fr-FR" dirty="0"/>
              <a:t>de haute activité (HAVL) et les</a:t>
            </a:r>
          </a:p>
          <a:p>
            <a:r>
              <a:rPr lang="fr-FR" b="1" dirty="0"/>
              <a:t>déchets </a:t>
            </a:r>
            <a:r>
              <a:rPr lang="fr-FR" dirty="0"/>
              <a:t>de moyenne activité et à vie longue</a:t>
            </a:r>
          </a:p>
          <a:p>
            <a:r>
              <a:rPr lang="fr-FR" dirty="0"/>
              <a:t>(MAVL) : ce sont principalement les déchets</a:t>
            </a:r>
          </a:p>
          <a:p>
            <a:r>
              <a:rPr lang="fr-FR" dirty="0"/>
              <a:t>issus du </a:t>
            </a:r>
            <a:r>
              <a:rPr lang="fr-FR" dirty="0" err="1"/>
              <a:t>coeur</a:t>
            </a:r>
            <a:r>
              <a:rPr lang="fr-FR" dirty="0"/>
              <a:t> du réacteur, hautement</a:t>
            </a:r>
          </a:p>
          <a:p>
            <a:r>
              <a:rPr lang="fr-FR" dirty="0"/>
              <a:t>radioactifs ; et dont la radioactivité reste notable</a:t>
            </a:r>
          </a:p>
          <a:p>
            <a:r>
              <a:rPr lang="fr-FR" dirty="0"/>
              <a:t>pendant des centaines de milliers, voire millions</a:t>
            </a:r>
          </a:p>
          <a:p>
            <a:r>
              <a:rPr lang="fr-FR" dirty="0"/>
              <a:t>d'années !</a:t>
            </a:r>
          </a:p>
          <a:p>
            <a:r>
              <a:rPr lang="fr-FR" b="1" dirty="0"/>
              <a:t>- les déchets </a:t>
            </a:r>
            <a:r>
              <a:rPr lang="fr-FR" dirty="0"/>
              <a:t>de faible et moyenne activité à vie courte (FMA-VC) : ce sont</a:t>
            </a:r>
          </a:p>
          <a:p>
            <a:r>
              <a:rPr lang="fr-FR" dirty="0"/>
              <a:t>principalement les déchets technologiques (gants, combinaisons, outils, etc.) qui ont</a:t>
            </a:r>
          </a:p>
          <a:p>
            <a:r>
              <a:rPr lang="fr-FR" dirty="0"/>
              <a:t>été contaminés pendant leur utilisation en centrale ou dans une installation du cycle.</a:t>
            </a:r>
          </a:p>
          <a:p>
            <a:r>
              <a:rPr lang="fr-FR" dirty="0"/>
              <a:t>Leur nocivité ne dépasse pas 300 ans.</a:t>
            </a:r>
          </a:p>
          <a:p>
            <a:r>
              <a:rPr lang="fr-FR" dirty="0"/>
              <a:t>- </a:t>
            </a:r>
            <a:r>
              <a:rPr lang="fr-FR" b="1" dirty="0"/>
              <a:t>les déchets </a:t>
            </a:r>
            <a:r>
              <a:rPr lang="fr-FR" dirty="0"/>
              <a:t>de très faible activité (TFA) : ce sont principalement des matériaux</a:t>
            </a:r>
          </a:p>
          <a:p>
            <a:r>
              <a:rPr lang="fr-FR" dirty="0"/>
              <a:t>contaminés provenant du démantèlement de sites nucléaires : ferraille, gravats,</a:t>
            </a:r>
          </a:p>
          <a:p>
            <a:r>
              <a:rPr lang="fr-FR" dirty="0"/>
              <a:t>béton... Ils sont peu radioactifs mais ils sont plus importants que ceux des autres</a:t>
            </a:r>
          </a:p>
          <a:p>
            <a:r>
              <a:rPr lang="fr-FR" dirty="0"/>
              <a:t>catégories en volume.</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2040" y="1052736"/>
            <a:ext cx="4000500" cy="2990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709949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e 2"/>
          <p:cNvGrpSpPr/>
          <p:nvPr/>
        </p:nvGrpSpPr>
        <p:grpSpPr>
          <a:xfrm>
            <a:off x="1115616" y="-72287"/>
            <a:ext cx="6552728" cy="6930287"/>
            <a:chOff x="1115615" y="-136556"/>
            <a:chExt cx="7560841" cy="7978807"/>
          </a:xfrm>
        </p:grpSpPr>
        <p:pic>
          <p:nvPicPr>
            <p:cNvPr id="3077" name="Picture 5"/>
            <p:cNvPicPr>
              <a:picLocks noChangeAspect="1" noChangeArrowheads="1"/>
            </p:cNvPicPr>
            <p:nvPr/>
          </p:nvPicPr>
          <p:blipFill rotWithShape="1">
            <a:blip r:embed="rId2">
              <a:extLst>
                <a:ext uri="{28A0092B-C50C-407E-A947-70E740481C1C}">
                  <a14:useLocalDpi xmlns:a14="http://schemas.microsoft.com/office/drawing/2010/main" val="0"/>
                </a:ext>
              </a:extLst>
            </a:blip>
            <a:srcRect l="12857" t="15266" r="32547" b="6265"/>
            <a:stretch/>
          </p:blipFill>
          <p:spPr bwMode="auto">
            <a:xfrm>
              <a:off x="1115616" y="188640"/>
              <a:ext cx="6656360" cy="76536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ZoneTexte 1"/>
            <p:cNvSpPr txBox="1"/>
            <p:nvPr/>
          </p:nvSpPr>
          <p:spPr>
            <a:xfrm>
              <a:off x="1115615" y="-136556"/>
              <a:ext cx="7560841" cy="800219"/>
            </a:xfrm>
            <a:prstGeom prst="rect">
              <a:avLst/>
            </a:prstGeom>
            <a:noFill/>
          </p:spPr>
          <p:txBody>
            <a:bodyPr wrap="square" rtlCol="0">
              <a:spAutoFit/>
            </a:bodyPr>
            <a:lstStyle/>
            <a:p>
              <a:r>
                <a:rPr lang="fr-FR" b="1" dirty="0" smtClean="0">
                  <a:solidFill>
                    <a:schemeClr val="accent5">
                      <a:lumMod val="75000"/>
                    </a:schemeClr>
                  </a:solidFill>
                </a:rPr>
                <a:t>Chiffre de la part du nucléaire, 2004 -2014</a:t>
              </a:r>
            </a:p>
            <a:p>
              <a:endParaRPr lang="fr-FR" b="1" dirty="0">
                <a:solidFill>
                  <a:schemeClr val="accent5">
                    <a:lumMod val="75000"/>
                  </a:schemeClr>
                </a:solidFill>
              </a:endParaRPr>
            </a:p>
            <a:p>
              <a:r>
                <a:rPr lang="fr-FR" sz="1000" b="1" dirty="0">
                  <a:solidFill>
                    <a:schemeClr val="accent5">
                      <a:lumMod val="75000"/>
                    </a:schemeClr>
                  </a:solidFill>
                </a:rPr>
                <a:t>Source : http://www.world-nuclear.org/info/Facts-and-Figures/Nuclear-generation-by-country/</a:t>
              </a:r>
            </a:p>
          </p:txBody>
        </p:sp>
      </p:grpSp>
      <p:sp>
        <p:nvSpPr>
          <p:cNvPr id="7" name="Bouton d'action : Retour 6">
            <a:hlinkClick r:id="rId3" action="ppaction://hlinkpres?slideindex=2&amp;slidetitle=Comment est produite l’électricité" highlightClick="1"/>
          </p:cNvPr>
          <p:cNvSpPr/>
          <p:nvPr/>
        </p:nvSpPr>
        <p:spPr>
          <a:xfrm>
            <a:off x="8604448" y="6381328"/>
            <a:ext cx="360000" cy="360040"/>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960426326"/>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TotalTime>
  <Words>452</Words>
  <Application>Microsoft Office PowerPoint</Application>
  <PresentationFormat>Affichage à l'écran (4:3)</PresentationFormat>
  <Paragraphs>62</Paragraphs>
  <Slides>6</Slides>
  <Notes>1</Notes>
  <HiddenSlides>0</HiddenSlides>
  <MMClips>1</MMClips>
  <ScaleCrop>false</ScaleCrop>
  <HeadingPairs>
    <vt:vector size="4" baseType="variant">
      <vt:variant>
        <vt:lpstr>Thème</vt:lpstr>
      </vt:variant>
      <vt:variant>
        <vt:i4>1</vt:i4>
      </vt:variant>
      <vt:variant>
        <vt:lpstr>Titres des diapositives</vt:lpstr>
      </vt:variant>
      <vt:variant>
        <vt:i4>6</vt:i4>
      </vt:variant>
    </vt:vector>
  </HeadingPairs>
  <TitlesOfParts>
    <vt:vector size="7" baseType="lpstr">
      <vt:lpstr>Thème Office</vt:lpstr>
      <vt:lpstr>Centrale nucléaire</vt:lpstr>
      <vt:lpstr>Présentation PowerPoint</vt:lpstr>
      <vt:lpstr>Présentation PowerPoint</vt:lpstr>
      <vt:lpstr>Présentation PowerPoint</vt:lpstr>
      <vt:lpstr>Présentation PowerPoint</vt:lpstr>
      <vt:lpstr>Présentation PowerPoint</vt:lpstr>
    </vt:vector>
  </TitlesOfParts>
  <Company>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Centrale nucléaire</dc:title>
  <dc:creator>Administrateur</dc:creator>
  <cp:lastModifiedBy>Administrateur</cp:lastModifiedBy>
  <cp:revision>7</cp:revision>
  <dcterms:created xsi:type="dcterms:W3CDTF">2015-08-25T08:06:23Z</dcterms:created>
  <dcterms:modified xsi:type="dcterms:W3CDTF">2015-08-31T05:03:14Z</dcterms:modified>
</cp:coreProperties>
</file>